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4" r:id="rId3"/>
    <p:sldId id="257" r:id="rId4"/>
    <p:sldId id="304" r:id="rId5"/>
    <p:sldId id="273" r:id="rId6"/>
    <p:sldId id="297" r:id="rId7"/>
    <p:sldId id="298" r:id="rId8"/>
    <p:sldId id="292" r:id="rId9"/>
    <p:sldId id="274" r:id="rId10"/>
    <p:sldId id="275" r:id="rId11"/>
    <p:sldId id="276" r:id="rId12"/>
    <p:sldId id="277" r:id="rId13"/>
    <p:sldId id="278" r:id="rId14"/>
    <p:sldId id="299" r:id="rId15"/>
    <p:sldId id="279" r:id="rId16"/>
    <p:sldId id="280" r:id="rId17"/>
    <p:sldId id="301" r:id="rId18"/>
    <p:sldId id="303" r:id="rId19"/>
    <p:sldId id="302" r:id="rId20"/>
    <p:sldId id="284" r:id="rId21"/>
    <p:sldId id="285" r:id="rId22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00"/>
    <a:srgbClr val="009E47"/>
    <a:srgbClr val="DDDDDD"/>
    <a:srgbClr val="FFFF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128" autoAdjust="0"/>
    <p:restoredTop sz="90929"/>
  </p:normalViewPr>
  <p:slideViewPr>
    <p:cSldViewPr>
      <p:cViewPr>
        <p:scale>
          <a:sx n="60" d="100"/>
          <a:sy n="60" d="100"/>
        </p:scale>
        <p:origin x="-159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87D4FAE-168A-4FA9-9275-11E124D6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A9F2DCC-F607-4C03-8FFE-6B08C1399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102600" cy="2438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The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History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of the IOBC</a:t>
            </a:r>
            <a:b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</a:b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Global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Working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Group- 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/>
            </a:r>
            <a:b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</a:b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Mass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Rearing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and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Quality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Assurance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170245" y="3024148"/>
            <a:ext cx="7016824" cy="12954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BE" altLang="nl-BE" sz="3900" dirty="0" err="1" smtClean="0">
                <a:latin typeface="Lucida Sans" panose="020B0602030504020204" pitchFamily="34" charset="0"/>
              </a:rPr>
              <a:t>Norm</a:t>
            </a:r>
            <a:r>
              <a:rPr lang="fr-BE" altLang="nl-BE" sz="3900" dirty="0" smtClean="0">
                <a:latin typeface="Lucida Sans" panose="020B0602030504020204" pitchFamily="34" charset="0"/>
              </a:rPr>
              <a:t> Leppla for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BE" altLang="nl-BE" sz="3900" dirty="0" smtClean="0">
                <a:latin typeface="Lucida Sans" panose="020B0602030504020204" pitchFamily="34" charset="0"/>
              </a:rPr>
              <a:t>Patrick </a:t>
            </a:r>
            <a:r>
              <a:rPr lang="fr-BE" altLang="nl-BE" sz="3900" dirty="0" smtClean="0">
                <a:latin typeface="Lucida Sans" panose="020B0602030504020204" pitchFamily="34" charset="0"/>
              </a:rPr>
              <a:t>De Clercq &amp; Thomas A. </a:t>
            </a:r>
            <a:r>
              <a:rPr lang="fr-BE" altLang="nl-BE" sz="3900" dirty="0" err="1" smtClean="0">
                <a:latin typeface="Lucida Sans" panose="020B0602030504020204" pitchFamily="34" charset="0"/>
              </a:rPr>
              <a:t>Coudron</a:t>
            </a:r>
            <a:r>
              <a:rPr lang="fr-BE" altLang="nl-BE" sz="3900" dirty="0" smtClean="0">
                <a:latin typeface="Lucida Sans" panose="020B0602030504020204" pitchFamily="34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BE" altLang="nl-BE" sz="3900" dirty="0" smtClean="0">
                <a:latin typeface="Lucida Sans" panose="020B0602030504020204" pitchFamily="34" charset="0"/>
              </a:rPr>
              <a:t>Co-</a:t>
            </a:r>
            <a:r>
              <a:rPr lang="fr-BE" altLang="nl-BE" sz="3900" dirty="0" err="1" smtClean="0">
                <a:latin typeface="Lucida Sans" panose="020B0602030504020204" pitchFamily="34" charset="0"/>
              </a:rPr>
              <a:t>convenors</a:t>
            </a:r>
            <a:r>
              <a:rPr lang="fr-BE" altLang="nl-BE" sz="3900" dirty="0" smtClean="0">
                <a:latin typeface="Lucida Sans" panose="020B0602030504020204" pitchFamily="34" charset="0"/>
              </a:rPr>
              <a:t> MRQA</a:t>
            </a:r>
          </a:p>
          <a:p>
            <a:pPr marL="0" indent="0" eaLnBrk="1" hangingPunct="1">
              <a:lnSpc>
                <a:spcPct val="90000"/>
              </a:lnSpc>
            </a:pPr>
            <a:endParaRPr lang="fr-BE" altLang="nl-BE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nl-BE" sz="2800" dirty="0" smtClean="0"/>
          </a:p>
          <a:p>
            <a:pPr marL="0" indent="0" eaLnBrk="1" hangingPunct="1">
              <a:lnSpc>
                <a:spcPct val="90000"/>
              </a:lnSpc>
            </a:pPr>
            <a:endParaRPr lang="fr-BE" altLang="nl-BE" sz="2800" dirty="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259704"/>
            <a:ext cx="8256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Workshop on Breeding and Quality Control of </a:t>
            </a:r>
            <a:r>
              <a:rPr lang="en-US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Entomophagous</a:t>
            </a:r>
            <a:r>
              <a:rPr lang="en-US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Insects and </a:t>
            </a:r>
            <a:r>
              <a:rPr lang="en-US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Entomopathogenic</a:t>
            </a:r>
            <a:r>
              <a:rPr lang="en-US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Fungi </a:t>
            </a:r>
          </a:p>
          <a:p>
            <a:r>
              <a:rPr lang="en-US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Merida, Mexico </a:t>
            </a:r>
          </a:p>
          <a:p>
            <a:r>
              <a:rPr lang="en-US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 November 14 – 17, 2017</a:t>
            </a:r>
            <a:endParaRPr lang="en-US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424936" cy="755104"/>
          </a:xfrm>
        </p:spPr>
        <p:txBody>
          <a:bodyPr/>
          <a:lstStyle/>
          <a:p>
            <a:pPr eaLnBrk="1" hangingPunct="1"/>
            <a:r>
              <a:rPr lang="fr-BE" altLang="nl-BE" sz="38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 BRIEF HISTORY OF </a:t>
            </a:r>
            <a:r>
              <a:rPr lang="fr-BE" altLang="nl-BE" sz="38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THE GROUP</a:t>
            </a:r>
            <a:endParaRPr lang="en-GB" altLang="nl-BE" sz="38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7772400" cy="1656184"/>
          </a:xfrm>
        </p:spPr>
        <p:txBody>
          <a:bodyPr/>
          <a:lstStyle/>
          <a:p>
            <a:pPr marL="285750" indent="-285750"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2003: 10th workshop of AMRQC in Montpellier, France: attention shifts back to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quality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control and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rearing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of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entomophagous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haematophagous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, as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well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as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phytophagous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arthropods</a:t>
            </a:r>
            <a:endParaRPr lang="fr-BE" sz="2400" dirty="0" smtClean="0">
              <a:solidFill>
                <a:srgbClr val="000099"/>
              </a:solidFill>
              <a:latin typeface="Arial" charset="0"/>
            </a:endParaRPr>
          </a:p>
          <a:p>
            <a:pPr marL="0" indent="0" eaLnBrk="1" hangingPunct="1">
              <a:defRPr/>
            </a:pPr>
            <a:endParaRPr lang="fr-BE" sz="2800" dirty="0" smtClean="0">
              <a:solidFill>
                <a:srgbClr val="000099"/>
              </a:solidFill>
            </a:endParaRPr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26876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9223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70" y="5665241"/>
            <a:ext cx="967030" cy="10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Afbeelding 9" descr="IOBC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3" y="3140968"/>
            <a:ext cx="3219911" cy="2485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Afbeelding 11" descr="AMRQC2003-2 00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1013" y="3140968"/>
            <a:ext cx="4943475" cy="2485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683096"/>
          </a:xfrm>
        </p:spPr>
        <p:txBody>
          <a:bodyPr/>
          <a:lstStyle/>
          <a:p>
            <a:pPr eaLnBrk="1" hangingPunct="1"/>
            <a:r>
              <a:rPr lang="fr-BE" altLang="nl-BE" sz="38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 BRIEF HISTORY OF THE GROUP</a:t>
            </a:r>
            <a:endParaRPr lang="en-GB" altLang="nl-BE" sz="38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223968" cy="744488"/>
          </a:xfrm>
        </p:spPr>
        <p:txBody>
          <a:bodyPr>
            <a:normAutofit fontScale="92500" lnSpcReduction="10000"/>
          </a:bodyPr>
          <a:lstStyle/>
          <a:p>
            <a:pPr marL="285750" indent="-285750"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2007: 11th workshop of AMRQC in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Montreal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, Canada: focus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was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extended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to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include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nematodes</a:t>
            </a:r>
            <a:endParaRPr lang="fr-BE" sz="2400" dirty="0" smtClean="0">
              <a:solidFill>
                <a:srgbClr val="000099"/>
              </a:solidFill>
              <a:latin typeface="Arial" charset="0"/>
            </a:endParaRPr>
          </a:p>
          <a:p>
            <a:pPr marL="0" indent="0" eaLnBrk="1" hangingPunct="1">
              <a:defRPr/>
            </a:pPr>
            <a:endParaRPr lang="fr-BE" sz="2800" dirty="0" smtClean="0"/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26876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10247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Afbeelding 9" descr="Group photo 11 W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492896"/>
            <a:ext cx="5370413" cy="3371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16" y="260648"/>
            <a:ext cx="8587680" cy="683096"/>
          </a:xfrm>
        </p:spPr>
        <p:txBody>
          <a:bodyPr/>
          <a:lstStyle/>
          <a:p>
            <a:pPr eaLnBrk="1" hangingPunct="1"/>
            <a:r>
              <a:rPr lang="fr-BE" altLang="nl-BE" sz="38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 BRIEF HISTORY OF THE GROUP</a:t>
            </a:r>
            <a:endParaRPr lang="en-GB" altLang="nl-BE" sz="38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7772400" cy="1608584"/>
          </a:xfrm>
        </p:spPr>
        <p:txBody>
          <a:bodyPr/>
          <a:lstStyle/>
          <a:p>
            <a:pPr marL="285750" indent="-285750"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2010: 12th workshop of AMRQC in Vienna, </a:t>
            </a:r>
            <a:r>
              <a:rPr lang="fr-BE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Austria</a:t>
            </a:r>
            <a:r>
              <a:rPr lang="fr-BE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cooperation with IAEA. The group was renamed to "Mass Rearing and Quality Assurance (MRQA)" Working Group, to reflect its broadened scope</a:t>
            </a:r>
            <a:endParaRPr lang="fr-BE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defRPr/>
            </a:pPr>
            <a:endParaRPr lang="fr-BE" sz="2800" dirty="0" smtClean="0"/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196752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11271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Afbeelding 9" descr="AMRQC Organizers Vienna 2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8" y="3212976"/>
            <a:ext cx="3801572" cy="2302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Afbeelding 11" descr="Group photo WG 20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37" y="2996952"/>
            <a:ext cx="3744168" cy="2863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038" y="332656"/>
            <a:ext cx="6318176" cy="611088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ACTIVITIES OF MRQA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lnSpc>
                <a:spcPct val="90000"/>
              </a:lnSpc>
              <a:defRPr/>
            </a:pP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Provide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 global forum for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scientists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practitioners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regulators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to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develop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quality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assurance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procedures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quality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control standards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Offer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support and consultation for mass-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reared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invertebrates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for IPM programs (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biocontrol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agents of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pests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weeds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pollinators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, SIT…), but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also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for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those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reared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for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research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(e.g.,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testing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of pesticide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efficacy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side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-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effects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) or production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purposes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(e.g.,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natural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substances,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baculovirus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…) 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Help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develop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and archive relevant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literature</a:t>
            </a:r>
            <a:endParaRPr lang="fr-BE" sz="2400" dirty="0" smtClean="0">
              <a:solidFill>
                <a:srgbClr val="000099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Promote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harmonization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of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quality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control guidelines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developed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for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natural</a:t>
            </a:r>
            <a:r>
              <a:rPr lang="fr-BE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2400" dirty="0" err="1" smtClean="0">
                <a:solidFill>
                  <a:srgbClr val="000099"/>
                </a:solidFill>
                <a:latin typeface="Arial" charset="0"/>
              </a:rPr>
              <a:t>enemies</a:t>
            </a:r>
            <a:endParaRPr lang="fr-BE" sz="2800" dirty="0" smtClean="0">
              <a:solidFill>
                <a:srgbClr val="000099"/>
              </a:solidFill>
            </a:endParaRPr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340768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13319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4"/>
            <a:ext cx="983301" cy="103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4D5B6B"/>
              </a:solidFill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91" y="1481986"/>
            <a:ext cx="2164120" cy="273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924" y="1165545"/>
            <a:ext cx="5444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99"/>
                </a:solidFill>
                <a:latin typeface="Lucida Sans" panose="020B0602030504020204" pitchFamily="34" charset="0"/>
              </a:rPr>
              <a:t>Joop</a:t>
            </a:r>
            <a:r>
              <a:rPr lang="en-US" dirty="0">
                <a:solidFill>
                  <a:srgbClr val="000099"/>
                </a:solidFill>
                <a:latin typeface="Lucida Sans" panose="020B0602030504020204" pitchFamily="34" charset="0"/>
              </a:rPr>
              <a:t> van </a:t>
            </a:r>
            <a:r>
              <a:rPr lang="en-US" dirty="0" err="1">
                <a:solidFill>
                  <a:srgbClr val="000099"/>
                </a:solidFill>
                <a:latin typeface="Lucida Sans" panose="020B0602030504020204" pitchFamily="34" charset="0"/>
              </a:rPr>
              <a:t>Lenteren</a:t>
            </a:r>
            <a:r>
              <a:rPr lang="en-US" dirty="0">
                <a:solidFill>
                  <a:srgbClr val="000099"/>
                </a:solidFill>
                <a:latin typeface="Lucida Sans" panose="020B0602030504020204" pitchFamily="34" charset="0"/>
              </a:rPr>
              <a:t> (2003), IOBC- </a:t>
            </a:r>
            <a:r>
              <a:rPr lang="en-US" dirty="0">
                <a:solidFill>
                  <a:srgbClr val="000099"/>
                </a:solidFill>
                <a:latin typeface="Lucida Sans" pitchFamily="34" charset="0"/>
                <a:cs typeface="Times New Roman" pitchFamily="18" charset="0"/>
              </a:rPr>
              <a:t>Guidelines for quality control of commercially produced natural enemies, 30</a:t>
            </a:r>
            <a:r>
              <a:rPr lang="en-US" dirty="0">
                <a:solidFill>
                  <a:srgbClr val="000099"/>
                </a:solidFill>
                <a:latin typeface="Lucida Sans" panose="020B0602030504020204" pitchFamily="34" charset="0"/>
              </a:rPr>
              <a:t> species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Rose </a:t>
            </a:r>
            <a:r>
              <a:rPr lang="en-US" dirty="0" err="1">
                <a:solidFill>
                  <a:srgbClr val="000099"/>
                </a:solidFill>
                <a:latin typeface="Lucida Sans" panose="020B0602030504020204" pitchFamily="34" charset="0"/>
              </a:rPr>
              <a:t>Buitenhuis</a:t>
            </a:r>
            <a:r>
              <a:rPr lang="en-US" dirty="0">
                <a:solidFill>
                  <a:srgbClr val="000099"/>
                </a:solidFill>
                <a:latin typeface="Lucida Sans" panose="020B0602030504020204" pitchFamily="34" charset="0"/>
              </a:rPr>
              <a:t> (2014), Grower guide to quality assurance of biocontrol products, 22 species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613" y="4359347"/>
            <a:ext cx="5285978" cy="150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-27384"/>
            <a:ext cx="4548558" cy="854224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QC Guidelines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144" y="980728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812" y="225624"/>
            <a:ext cx="5975548" cy="683096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Arial" charset="0"/>
              </a:rPr>
              <a:t>CLIENTELE </a:t>
            </a:r>
            <a:r>
              <a:rPr lang="fr-BE" altLang="nl-BE" sz="4000" b="1" dirty="0" smtClean="0">
                <a:solidFill>
                  <a:srgbClr val="002060"/>
                </a:solidFill>
                <a:latin typeface="Arial" charset="0"/>
              </a:rPr>
              <a:t>OF MRQA</a:t>
            </a:r>
            <a:endParaRPr lang="en-GB" altLang="nl-BE" sz="4000" b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4"/>
            <a:ext cx="8496944" cy="4320505"/>
          </a:xfrm>
        </p:spPr>
        <p:txBody>
          <a:bodyPr>
            <a:normAutofit fontScale="85000" lnSpcReduction="20000"/>
          </a:bodyPr>
          <a:lstStyle/>
          <a:p>
            <a:pPr marL="285750" indent="-285750" eaLnBrk="1" hangingPunct="1">
              <a:defRPr/>
            </a:pP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MRQA</a:t>
            </a: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serves</a:t>
            </a: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all individuals and institutions, both private and public, active in the field of mass rearing and quality </a:t>
            </a: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assurance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:</a:t>
            </a:r>
            <a:endParaRPr lang="fr-BE" sz="26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933450" lvl="1" indent="-457200">
              <a:buFont typeface="Arial" panose="020B0604020202020204" pitchFamily="34" charset="0"/>
              <a:buChar char="•"/>
              <a:defRPr/>
            </a:pP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Insectary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managers and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others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responsible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for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quality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assurance (QA) in public and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private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organizations</a:t>
            </a:r>
            <a:endParaRPr lang="fr-BE" sz="26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933450" lvl="1" indent="-457200">
              <a:buFont typeface="Arial" panose="020B0604020202020204" pitchFamily="34" charset="0"/>
              <a:buChar char="•"/>
              <a:defRPr/>
            </a:pP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Researchers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invertebrate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production and QA techniques</a:t>
            </a:r>
          </a:p>
          <a:p>
            <a:pPr marL="933450" lvl="1" indent="-457200">
              <a:buFont typeface="Arial" panose="020B0604020202020204" pitchFamily="34" charset="0"/>
              <a:buChar char="•"/>
              <a:defRPr/>
            </a:pP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Government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officials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responsible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for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regulating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the use of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invertebrates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for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biological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genetic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control</a:t>
            </a:r>
          </a:p>
          <a:p>
            <a:pPr marL="933450" lvl="1" indent="-457200">
              <a:buFont typeface="Arial" panose="020B0604020202020204" pitchFamily="34" charset="0"/>
              <a:buChar char="•"/>
              <a:defRPr/>
            </a:pP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Users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invertebrate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products</a:t>
            </a:r>
            <a:endParaRPr lang="fr-BE" sz="26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285750" indent="-285750" eaLnBrk="1" hangingPunct="1">
              <a:defRPr/>
            </a:pP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Membership </a:t>
            </a: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in the MRQA is free (currently ca. 100 members in the mailing list), but </a:t>
            </a: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colleagues </a:t>
            </a:r>
            <a:r>
              <a:rPr lang="en-GB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are encouraged to join IOBC</a:t>
            </a:r>
            <a:endParaRPr lang="fr-BE" sz="2600" dirty="0" smtClean="0">
              <a:solidFill>
                <a:srgbClr val="000099"/>
              </a:solidFill>
              <a:latin typeface="Lucida Sans" panose="020B0602030504020204" pitchFamily="34" charset="0"/>
              <a:cs typeface="Arial" pitchFamily="34" charset="0"/>
            </a:endParaRPr>
          </a:p>
          <a:p>
            <a:pPr marL="0" indent="0" eaLnBrk="1" hangingPunct="1">
              <a:defRPr/>
            </a:pPr>
            <a:endParaRPr lang="fr-BE" sz="2800" dirty="0" smtClean="0"/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14288" y="126876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15367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76672"/>
            <a:ext cx="4896544" cy="611088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Arial" charset="0"/>
              </a:rPr>
              <a:t>MRQA Workshops</a:t>
            </a:r>
            <a:endParaRPr lang="en-GB" altLang="nl-BE" sz="4000" b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76400"/>
            <a:ext cx="7914456" cy="3912840"/>
          </a:xfrm>
        </p:spPr>
        <p:txBody>
          <a:bodyPr>
            <a:normAutofit lnSpcReduction="10000"/>
          </a:bodyPr>
          <a:lstStyle/>
          <a:p>
            <a:pPr marL="9334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1982-2010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: 12 workshops,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alternately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organized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 in Europe and the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Americas</a:t>
            </a:r>
            <a:endParaRPr lang="fr-BE" sz="3200" dirty="0">
              <a:solidFill>
                <a:srgbClr val="000099"/>
              </a:solidFill>
              <a:latin typeface="Arial" charset="0"/>
            </a:endParaRPr>
          </a:p>
          <a:p>
            <a:pPr marL="9334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2013: first workshop in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Asia</a:t>
            </a:r>
            <a:endParaRPr lang="fr-BE" sz="3200" dirty="0" smtClean="0">
              <a:solidFill>
                <a:srgbClr val="000099"/>
              </a:solidFill>
              <a:latin typeface="Arial" charset="0"/>
            </a:endParaRPr>
          </a:p>
          <a:p>
            <a:pPr marL="9334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Forums for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determining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 the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status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 of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invertebrate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 production and </a:t>
            </a:r>
            <a:r>
              <a:rPr lang="fr-BE" sz="3200" dirty="0" err="1" smtClean="0">
                <a:solidFill>
                  <a:srgbClr val="000099"/>
                </a:solidFill>
                <a:latin typeface="Arial" charset="0"/>
              </a:rPr>
              <a:t>recommending</a:t>
            </a: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 a course of action for the future</a:t>
            </a:r>
          </a:p>
          <a:p>
            <a:pPr marL="9334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3200" dirty="0" smtClean="0">
                <a:solidFill>
                  <a:srgbClr val="000099"/>
                </a:solidFill>
                <a:latin typeface="Arial" charset="0"/>
              </a:rPr>
              <a:t>Networking and collaboration</a:t>
            </a:r>
          </a:p>
          <a:p>
            <a:pPr marL="0" indent="0" eaLnBrk="1" hangingPunct="1">
              <a:buNone/>
              <a:defRPr/>
            </a:pPr>
            <a:endParaRPr lang="fr-BE" sz="2800" dirty="0" smtClean="0"/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16391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4D5B6B"/>
              </a:solidFill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3775" y="-18256"/>
            <a:ext cx="4968974" cy="1143000"/>
          </a:xfrm>
        </p:spPr>
        <p:txBody>
          <a:bodyPr/>
          <a:lstStyle/>
          <a:p>
            <a:pPr eaLnBrk="1" hangingPunct="1"/>
            <a:r>
              <a:rPr lang="en-US" altLang="en-US" sz="30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Arial" charset="0"/>
              </a:rPr>
              <a:t>Workshops of the IOBC,</a:t>
            </a:r>
            <a:br>
              <a:rPr lang="en-US" altLang="en-US" sz="30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Arial" charset="0"/>
              </a:rPr>
            </a:br>
            <a:r>
              <a:rPr lang="en-US" altLang="en-US" sz="30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Arial" charset="0"/>
              </a:rPr>
              <a:t> WGQC (AMRQC, MRQA)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1293959"/>
            <a:ext cx="8892480" cy="4439297"/>
          </a:xfrm>
          <a:prstGeom prst="rect">
            <a:avLst/>
          </a:prstGeom>
          <a:ln w="19050"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1982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Gainesville, Florida		 E. F.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Boller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 and D. L. Chambers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1984	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Wadenswil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, Switzerland	 E. F.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Boller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 and D. L. Chambers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1986	Guatemala City, Guatemala	 C. 0. Calkins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1988	Vancouver, Canada		 C. 0. Calkins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1991	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Wageningen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, Netherlands	 F.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Bigler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 and J. C. van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Lenteren</a:t>
            </a:r>
            <a:endParaRPr lang="en-US" sz="2000" dirty="0" smtClean="0">
              <a:solidFill>
                <a:srgbClr val="002060"/>
              </a:solidFill>
              <a:latin typeface="Lucida Sans" pitchFamily="34" charset="0"/>
              <a:cs typeface="Times New Roman" pitchFamily="18" charset="0"/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1992	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Horsholm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, Denmark		 F.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Bigler</a:t>
            </a:r>
            <a:endParaRPr lang="en-US" sz="2000" dirty="0" smtClean="0">
              <a:solidFill>
                <a:srgbClr val="002060"/>
              </a:solidFill>
              <a:latin typeface="Lucida Sans" pitchFamily="34" charset="0"/>
              <a:cs typeface="Times New Roman" pitchFamily="18" charset="0"/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1993	Rimini, Italy			 M.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Benuzzi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 and N. C. Leppla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1995	Santa Barbara, California	 R. F. Luck and N. C. Leppla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1998   Cali, Colombia			 N. C. Leppla and T. R. Ashley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  <a:cs typeface="Times New Roman" pitchFamily="18" charset="0"/>
              </a:rPr>
              <a:t>2003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   Montpellier, France		 P. De Clercq, S.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</a:rPr>
              <a:t>Grenier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 and NCL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2007   Montreal, Canada	            S.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</a:rPr>
              <a:t>Grenier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 and C. S.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</a:rPr>
              <a:t>Glenister</a:t>
            </a:r>
            <a:endParaRPr lang="en-US" sz="2000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2010   Vienna, Austria		 P. De Clercq and T. A.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</a:rPr>
              <a:t>Coudron</a:t>
            </a:r>
            <a:endParaRPr lang="en-US" sz="2000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2013   Bangalore, India 	            P. De Clercq and T. A.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</a:rPr>
              <a:t>Coudron</a:t>
            </a:r>
            <a:endParaRPr lang="en-US" sz="2000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2017   Merida, Mexico</a:t>
            </a:r>
            <a:r>
              <a:rPr lang="en-US" sz="2000" dirty="0" smtClean="0">
                <a:solidFill>
                  <a:schemeClr val="bg1"/>
                </a:solidFill>
                <a:latin typeface="Lucida Sans" pitchFamily="34" charset="0"/>
              </a:rPr>
              <a:t>		 </a:t>
            </a:r>
            <a:r>
              <a:rPr lang="en-US" sz="2000" dirty="0" smtClean="0">
                <a:solidFill>
                  <a:srgbClr val="002060"/>
                </a:solidFill>
                <a:latin typeface="Lucida Sans" pitchFamily="34" charset="0"/>
              </a:rPr>
              <a:t>P. De Clercq and T. A. </a:t>
            </a:r>
            <a:r>
              <a:rPr lang="en-US" sz="2000" dirty="0" err="1" smtClean="0">
                <a:solidFill>
                  <a:srgbClr val="002060"/>
                </a:solidFill>
                <a:latin typeface="Lucida Sans" pitchFamily="34" charset="0"/>
              </a:rPr>
              <a:t>Coudron</a:t>
            </a:r>
            <a:endParaRPr lang="en-US" sz="2000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4D5B6B"/>
              </a:solidFill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196752"/>
            <a:ext cx="6674238" cy="46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44624"/>
            <a:ext cx="4184104" cy="819944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MRQA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We</a:t>
            </a:r>
            <a:r>
              <a:rPr lang="fr-BE" altLang="nl-BE" sz="4000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bsite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4D5B6B"/>
              </a:solidFill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92944" y="63996"/>
            <a:ext cx="7772400" cy="1143000"/>
          </a:xfrm>
        </p:spPr>
        <p:txBody>
          <a:bodyPr/>
          <a:lstStyle/>
          <a:p>
            <a:pPr algn="ctr" eaLnBrk="1" hangingPunct="1"/>
            <a:r>
              <a:rPr lang="fr-BE" altLang="nl-BE" sz="36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Proceedings</a:t>
            </a:r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of </a:t>
            </a:r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8</a:t>
            </a:r>
            <a:r>
              <a:rPr lang="fr-BE" altLang="nl-BE" sz="3600" b="1" baseline="30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th/</a:t>
            </a:r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9</a:t>
            </a:r>
            <a:r>
              <a:rPr lang="fr-BE" altLang="nl-BE" sz="3600" b="1" baseline="30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</a:t>
            </a:r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and 11</a:t>
            </a:r>
            <a:r>
              <a:rPr lang="fr-BE" altLang="nl-BE" sz="3600" b="1" baseline="30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</a:t>
            </a:r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Workshops</a:t>
            </a:r>
            <a:endParaRPr lang="en-GB" altLang="nl-BE" sz="36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7" name="Picture 9" descr="leppla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16672" cy="4474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8" descr="proceedings montreal cov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45" y="1284723"/>
            <a:ext cx="3216254" cy="44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4"/>
            <a:ext cx="983301" cy="103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304" y="1446450"/>
            <a:ext cx="83670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Established in 1995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Coordinates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biocontrol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activities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worldwide</a:t>
            </a:r>
            <a:endParaRPr lang="fr-BE" sz="26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Lucida Sans" panose="020B0602030504020204" pitchFamily="34" charset="0"/>
              </a:rPr>
              <a:t>Promotes development and application of biological </a:t>
            </a:r>
            <a:r>
              <a:rPr lang="en-US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Assists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in communication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within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the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biocontrol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community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, but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also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with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policy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makers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,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regulators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and the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general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public </a:t>
            </a:r>
            <a:endParaRPr lang="fr-BE" sz="26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Disseminates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information via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conferences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,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scientific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journals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("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BioControl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", Springer), newsletters and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websites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(</a:t>
            </a:r>
            <a:r>
              <a:rPr lang="fr-BE" sz="2600" dirty="0" smtClean="0">
                <a:solidFill>
                  <a:srgbClr val="008000"/>
                </a:solidFill>
                <a:latin typeface="Lucida Sans" panose="020B0602030504020204" pitchFamily="34" charset="0"/>
              </a:rPr>
              <a:t>www.iobc-global.org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Is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subdivided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in 6 </a:t>
            </a:r>
            <a:r>
              <a:rPr lang="fr-BE" sz="2600" dirty="0" err="1">
                <a:solidFill>
                  <a:srgbClr val="000099"/>
                </a:solidFill>
                <a:latin typeface="Lucida Sans" panose="020B0602030504020204" pitchFamily="34" charset="0"/>
              </a:rPr>
              <a:t>regional</a:t>
            </a:r>
            <a:r>
              <a:rPr lang="fr-BE" sz="26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sz="26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sections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1849"/>
            <a:ext cx="8280920" cy="135828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IOBC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is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an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Advocate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for the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Biological</a:t>
            </a:r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Control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Community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16632"/>
            <a:ext cx="4184104" cy="819944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MRQA </a:t>
            </a:r>
            <a:r>
              <a:rPr lang="fr-BE" altLang="nl-BE" sz="4000" b="1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We</a:t>
            </a:r>
            <a:r>
              <a:rPr lang="fr-BE" altLang="nl-BE" sz="4000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bsite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24749"/>
            <a:ext cx="8280920" cy="4123414"/>
          </a:xfrm>
        </p:spPr>
        <p:txBody>
          <a:bodyPr>
            <a:normAutofit lnSpcReduction="10000"/>
          </a:bodyPr>
          <a:lstStyle/>
          <a:p>
            <a:pPr marL="8191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Roots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traditions of </a:t>
            </a:r>
            <a:r>
              <a:rPr lang="fr-BE" altLang="nl-BE" sz="2800" dirty="0">
                <a:solidFill>
                  <a:srgbClr val="000099"/>
                </a:solidFill>
                <a:latin typeface="Lucida Sans" panose="020B0602030504020204" pitchFamily="34" charset="0"/>
              </a:rPr>
              <a:t>the </a:t>
            </a:r>
            <a:r>
              <a:rPr lang="fr-BE" altLang="nl-BE" sz="2800" dirty="0" err="1">
                <a:solidFill>
                  <a:srgbClr val="000099"/>
                </a:solidFill>
                <a:latin typeface="Lucida Sans" panose="020B0602030504020204" pitchFamily="34" charset="0"/>
              </a:rPr>
              <a:t>working</a:t>
            </a:r>
            <a:r>
              <a:rPr lang="fr-BE" altLang="nl-BE" sz="28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group- Leppla &amp; De Clercq</a:t>
            </a:r>
            <a:endParaRPr lang="fr-BE" altLang="nl-BE" sz="28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8191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WGQC/AMRQC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proceedings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FRASS 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newsletters 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(1975-1996), and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other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relevant 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publications</a:t>
            </a:r>
            <a:endParaRPr lang="fr-BE" altLang="nl-BE" sz="28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8191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Announcements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workshops,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upcoming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activities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new 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publications</a:t>
            </a:r>
          </a:p>
          <a:p>
            <a:pPr marL="8191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  <a:cs typeface="Arial" charset="0"/>
              </a:rPr>
              <a:t>Membership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  <a:cs typeface="Arial" charset="0"/>
              </a:rPr>
              <a:t> application (free)</a:t>
            </a:r>
          </a:p>
          <a:p>
            <a:pPr marL="762000"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fr-BE" altLang="nl-BE" sz="2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BE" altLang="nl-BE" sz="2400" dirty="0" smtClean="0">
                <a:solidFill>
                  <a:srgbClr val="009E47"/>
                </a:solidFill>
                <a:latin typeface="Arial" charset="0"/>
              </a:rPr>
              <a:t>                  </a:t>
            </a:r>
            <a:r>
              <a:rPr lang="fr-BE" altLang="nl-BE" sz="3600" dirty="0" err="1" smtClean="0">
                <a:solidFill>
                  <a:srgbClr val="009E47"/>
                </a:solidFill>
                <a:latin typeface="Arial" charset="0"/>
              </a:rPr>
              <a:t>Website</a:t>
            </a:r>
            <a:r>
              <a:rPr lang="fr-BE" altLang="nl-BE" sz="3600" dirty="0">
                <a:solidFill>
                  <a:srgbClr val="009E47"/>
                </a:solidFill>
                <a:latin typeface="Arial" charset="0"/>
              </a:rPr>
              <a:t>: www.amrqc.org</a:t>
            </a:r>
          </a:p>
          <a:p>
            <a:pPr marL="476250" lvl="1" indent="0" eaLnBrk="1" hangingPunct="1">
              <a:lnSpc>
                <a:spcPct val="90000"/>
              </a:lnSpc>
              <a:buNone/>
            </a:pPr>
            <a:endParaRPr lang="fr-BE" altLang="nl-B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7144" y="1196752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2253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533" y="260648"/>
            <a:ext cx="5830416" cy="683096"/>
          </a:xfrm>
        </p:spPr>
        <p:txBody>
          <a:bodyPr/>
          <a:lstStyle/>
          <a:p>
            <a:pPr eaLnBrk="1" hangingPunct="1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FUTURE CHALLENGES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24936" cy="4343400"/>
          </a:xfrm>
        </p:spPr>
        <p:txBody>
          <a:bodyPr>
            <a:normAutofit fontScale="92500" lnSpcReduction="10000"/>
          </a:bodyPr>
          <a:lstStyle/>
          <a:p>
            <a:pPr marL="285750" indent="-285750" eaLnBrk="1" hangingPunct="1">
              <a:lnSpc>
                <a:spcPct val="90000"/>
              </a:lnSpc>
            </a:pP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MRQA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will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continue to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promote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invertebrate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production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systems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based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on 3 essential components: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reliability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cost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effectiveness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and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quality</a:t>
            </a:r>
            <a:endParaRPr lang="fr-BE" altLang="nl-BE" sz="24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MRQA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will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interact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with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researchers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and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biocontrol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producers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’ associations,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including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the International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Biocontrol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Manufacturers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' Association (IBMA), Association of Natural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Biocontrol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Producers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(ANBP) and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producers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in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emerging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markets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in Asia, South America…</a:t>
            </a:r>
          </a:p>
          <a:p>
            <a:pPr marL="285750" indent="-285750" eaLnBrk="1" hangingPunct="1">
              <a:lnSpc>
                <a:spcPct val="90000"/>
              </a:lnSpc>
            </a:pP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MRQA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will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continue to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build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links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with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producers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invertebrates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for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other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purposes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(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e.g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. for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human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animal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food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medical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purposes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waste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bioconversion…) but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its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core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business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remains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related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to IPM</a:t>
            </a:r>
          </a:p>
          <a:p>
            <a:pPr marL="285750" indent="-285750" eaLnBrk="1" hangingPunct="1">
              <a:lnSpc>
                <a:spcPct val="90000"/>
              </a:lnSpc>
            </a:pP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MRQA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offers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 forum for the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further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development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updating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quality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control guidelines for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invertebrate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4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biological</a:t>
            </a:r>
            <a:r>
              <a:rPr lang="fr-BE" altLang="nl-BE" sz="24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control agents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fr-BE" altLang="nl-BE" sz="1800" dirty="0" smtClean="0">
              <a:latin typeface="Arial" charset="0"/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14288" y="1196752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24583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7" y="5648160"/>
            <a:ext cx="983303" cy="10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5368" y="332656"/>
            <a:ext cx="7600776" cy="683096"/>
          </a:xfrm>
        </p:spPr>
        <p:txBody>
          <a:bodyPr/>
          <a:lstStyle/>
          <a:p>
            <a:pPr eaLnBrk="1" hangingPunct="1"/>
            <a:r>
              <a:rPr lang="fr-BE" altLang="nl-BE" sz="36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MISSION STATEMENT OF MRQA</a:t>
            </a:r>
            <a:endParaRPr lang="en-GB" altLang="nl-BE" sz="36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6877" y="1533363"/>
            <a:ext cx="7991587" cy="4114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The </a:t>
            </a:r>
            <a:r>
              <a:rPr lang="fr-BE" altLang="nl-BE" sz="3000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purpose</a:t>
            </a: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of </a:t>
            </a: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the IOBC Global </a:t>
            </a:r>
            <a:r>
              <a:rPr lang="fr-BE" altLang="nl-BE" sz="3000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Working</a:t>
            </a: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Group on Mass </a:t>
            </a:r>
            <a:r>
              <a:rPr lang="fr-BE" altLang="nl-BE" sz="3000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Rearing</a:t>
            </a: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and </a:t>
            </a:r>
            <a:r>
              <a:rPr lang="fr-BE" altLang="nl-BE" sz="3000" dirty="0" err="1" smtClean="0">
                <a:solidFill>
                  <a:srgbClr val="002060"/>
                </a:solidFill>
                <a:latin typeface="Lucida Sans" panose="020B0602030504020204" pitchFamily="34" charset="0"/>
              </a:rPr>
              <a:t>Quality</a:t>
            </a: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Assurance (MRQA</a:t>
            </a:r>
            <a:r>
              <a:rPr lang="fr-BE" altLang="nl-BE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):</a:t>
            </a:r>
          </a:p>
          <a:p>
            <a:pPr marL="0" indent="0" eaLnBrk="1" hangingPunct="1">
              <a:buFontTx/>
              <a:buNone/>
            </a:pPr>
            <a:r>
              <a:rPr lang="en-GB" altLang="nl-BE" sz="28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“To facilitate 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and advance cost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effective rearing of high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quality arthropods and other invertebrates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that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perform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as </a:t>
            </a:r>
            <a:r>
              <a:rPr lang="fr-BE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specified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i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n support of biological control </a:t>
            </a:r>
            <a:r>
              <a:rPr lang="fr-BE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a</a:t>
            </a:r>
            <a:r>
              <a:rPr lang="en-GB" altLang="nl-BE" sz="28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nd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integrated pest </a:t>
            </a:r>
            <a:r>
              <a:rPr lang="en-GB" altLang="nl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management”</a:t>
            </a:r>
            <a:endParaRPr lang="fr-BE" altLang="nl-BE" sz="2800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476250" lvl="1" indent="0" eaLnBrk="1" hangingPunct="1">
              <a:spcBef>
                <a:spcPct val="50000"/>
              </a:spcBef>
              <a:buNone/>
            </a:pPr>
            <a:r>
              <a:rPr lang="fr-BE" altLang="nl-BE" sz="28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 «</a:t>
            </a:r>
            <a:r>
              <a:rPr lang="fr-BE" altLang="nl-BE" sz="28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 </a:t>
            </a:r>
            <a:r>
              <a:rPr lang="fr-BE" altLang="nl-BE" sz="2800" dirty="0" err="1" smtClean="0">
                <a:solidFill>
                  <a:srgbClr val="008000"/>
                </a:solidFill>
                <a:latin typeface="Lucida Sans" panose="020B0602030504020204" pitchFamily="34" charset="0"/>
              </a:rPr>
              <a:t>Making</a:t>
            </a:r>
            <a:r>
              <a:rPr lang="fr-BE" altLang="nl-BE" sz="2800" dirty="0" smtClean="0">
                <a:solidFill>
                  <a:srgbClr val="008000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800" dirty="0" err="1" smtClean="0">
                <a:solidFill>
                  <a:srgbClr val="008000"/>
                </a:solidFill>
                <a:latin typeface="Lucida Sans" panose="020B0602030504020204" pitchFamily="34" charset="0"/>
              </a:rPr>
              <a:t>them</a:t>
            </a:r>
            <a:r>
              <a:rPr lang="fr-BE" altLang="nl-BE" sz="2800" dirty="0" smtClean="0">
                <a:solidFill>
                  <a:srgbClr val="008000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2800" dirty="0" err="1" smtClean="0">
                <a:solidFill>
                  <a:srgbClr val="008000"/>
                </a:solidFill>
                <a:latin typeface="Lucida Sans" panose="020B0602030504020204" pitchFamily="34" charset="0"/>
              </a:rPr>
              <a:t>work</a:t>
            </a:r>
            <a:r>
              <a:rPr lang="fr-BE" altLang="nl-BE" sz="2800" dirty="0" smtClean="0">
                <a:solidFill>
                  <a:srgbClr val="008000"/>
                </a:solidFill>
                <a:latin typeface="Lucida Sans" panose="020B0602030504020204" pitchFamily="34" charset="0"/>
              </a:rPr>
              <a:t> in the </a:t>
            </a:r>
            <a:r>
              <a:rPr lang="fr-BE" altLang="nl-BE" sz="2800" dirty="0" err="1" smtClean="0">
                <a:solidFill>
                  <a:srgbClr val="008000"/>
                </a:solidFill>
                <a:latin typeface="Lucida Sans" panose="020B0602030504020204" pitchFamily="34" charset="0"/>
              </a:rPr>
              <a:t>field</a:t>
            </a:r>
            <a:r>
              <a:rPr lang="fr-BE" altLang="nl-BE" sz="28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 »</a:t>
            </a:r>
          </a:p>
          <a:p>
            <a:pPr marL="762000" lvl="1" eaLnBrk="1" hangingPunct="1"/>
            <a:endParaRPr lang="fr-BE" altLang="nl-BE" sz="2400" dirty="0" smtClean="0">
              <a:latin typeface="Arial" charset="0"/>
            </a:endParaRPr>
          </a:p>
          <a:p>
            <a:pPr marL="0" indent="0" eaLnBrk="1" hangingPunct="1"/>
            <a:endParaRPr lang="fr-BE" altLang="nl-BE" sz="2800" dirty="0" smtClean="0"/>
          </a:p>
          <a:p>
            <a:pPr marL="0" indent="0" eaLnBrk="1" hangingPunct="1"/>
            <a:endParaRPr lang="fr-BE" altLang="nl-BE" dirty="0" smtClean="0"/>
          </a:p>
          <a:p>
            <a:pPr marL="0" indent="0" eaLnBrk="1" hangingPunct="1"/>
            <a:endParaRPr lang="en-GB" altLang="nl-BE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26876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4103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8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102600" cy="1502296"/>
          </a:xfrm>
        </p:spPr>
        <p:txBody>
          <a:bodyPr>
            <a:normAutofit/>
          </a:bodyPr>
          <a:lstStyle/>
          <a:p>
            <a:pPr algn="ctr"/>
            <a:r>
              <a:rPr lang="fr-BE" altLang="nl-BE" sz="40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Field </a:t>
            </a:r>
            <a:r>
              <a:rPr lang="fr-BE" altLang="nl-BE" sz="4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Application Excursion </a:t>
            </a:r>
            <a:r>
              <a:rPr lang="fr-BE" altLang="nl-BE" sz="4000" dirty="0">
                <a:solidFill>
                  <a:srgbClr val="002060"/>
                </a:solidFill>
                <a:latin typeface="Lucida Sans" panose="020B0602030504020204" pitchFamily="34" charset="0"/>
              </a:rPr>
              <a:t>Cali, </a:t>
            </a:r>
            <a:r>
              <a:rPr lang="fr-BE" altLang="nl-BE" sz="4000" dirty="0" err="1">
                <a:solidFill>
                  <a:srgbClr val="002060"/>
                </a:solidFill>
                <a:latin typeface="Lucida Sans" panose="020B0602030504020204" pitchFamily="34" charset="0"/>
              </a:rPr>
              <a:t>Colombia</a:t>
            </a:r>
            <a:r>
              <a:rPr lang="fr-BE" altLang="nl-BE" sz="400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fr-BE" altLang="nl-BE" sz="4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1998</a:t>
            </a:r>
            <a:endParaRPr lang="en-GB" altLang="nl-BE" sz="40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age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506" y="1844105"/>
            <a:ext cx="5959822" cy="3889151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9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136904" cy="18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1970s: Ernst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Boller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Derrell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Chambers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organized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symposia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training courses,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with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main focus on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quality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control for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fruitfly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production.</a:t>
            </a:r>
            <a:endParaRPr lang="en-GB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93296"/>
            <a:ext cx="9129712" cy="64807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8129" y="6237177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6151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658" y="5720612"/>
            <a:ext cx="984342" cy="103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56587"/>
            <a:ext cx="1833563" cy="238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02" y="3556588"/>
            <a:ext cx="2528936" cy="23844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31640" y="260648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Develop QC for Mass</a:t>
            </a:r>
            <a:b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Rearing Insects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36004" y="1484784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1746490"/>
            <a:ext cx="6427440" cy="4267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FFFF00"/>
              </a:buClr>
              <a:buSzPct val="200000"/>
              <a:buFontTx/>
              <a:buNone/>
            </a:pP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1972- </a:t>
            </a:r>
            <a:r>
              <a:rPr lang="en-US" altLang="en-US" dirty="0">
                <a:solidFill>
                  <a:srgbClr val="000099"/>
                </a:solidFill>
                <a:latin typeface="Lucida Sans" pitchFamily="34" charset="0"/>
              </a:rPr>
              <a:t>Ernst </a:t>
            </a:r>
            <a:r>
              <a:rPr lang="en-US" altLang="en-US" dirty="0" err="1" smtClean="0">
                <a:solidFill>
                  <a:srgbClr val="000099"/>
                </a:solidFill>
                <a:latin typeface="Lucida Sans" pitchFamily="34" charset="0"/>
              </a:rPr>
              <a:t>Boller</a:t>
            </a: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, Behavioral </a:t>
            </a: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aspects of </a:t>
            </a: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mass </a:t>
            </a: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rearing of insects, 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SzPct val="200000"/>
              <a:buFontTx/>
              <a:buNone/>
            </a:pPr>
            <a:r>
              <a:rPr lang="en-US" altLang="en-US" dirty="0" err="1" smtClean="0">
                <a:solidFill>
                  <a:srgbClr val="000099"/>
                </a:solidFill>
                <a:latin typeface="Lucida Sans" pitchFamily="34" charset="0"/>
              </a:rPr>
              <a:t>Entomophaga</a:t>
            </a: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, Ernst </a:t>
            </a:r>
            <a:r>
              <a:rPr lang="en-US" altLang="en-US" dirty="0" err="1" smtClean="0">
                <a:solidFill>
                  <a:srgbClr val="000099"/>
                </a:solidFill>
                <a:latin typeface="Lucida Sans" pitchFamily="34" charset="0"/>
              </a:rPr>
              <a:t>Boller</a:t>
            </a:r>
            <a:r>
              <a:rPr lang="en-US" altLang="en-US" dirty="0" smtClean="0">
                <a:solidFill>
                  <a:srgbClr val="000099"/>
                </a:solidFill>
                <a:latin typeface="Lucida Sans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17:9-25.</a:t>
            </a:r>
            <a:endParaRPr lang="en-US" altLang="en-US" dirty="0" smtClean="0">
              <a:solidFill>
                <a:srgbClr val="000099"/>
              </a:solidFill>
              <a:latin typeface="Lucida San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1972- Manfred </a:t>
            </a:r>
            <a:r>
              <a:rPr lang="en-US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MacKauer</a:t>
            </a:r>
            <a:r>
              <a:rPr lang="en-US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Genetic </a:t>
            </a:r>
            <a:r>
              <a:rPr lang="en-US" dirty="0">
                <a:solidFill>
                  <a:srgbClr val="000099"/>
                </a:solidFill>
                <a:latin typeface="Lucida Sans" panose="020B0602030504020204" pitchFamily="34" charset="0"/>
              </a:rPr>
              <a:t>aspects of insect production. </a:t>
            </a:r>
            <a:r>
              <a:rPr lang="en-US" dirty="0" err="1">
                <a:solidFill>
                  <a:srgbClr val="000099"/>
                </a:solidFill>
                <a:latin typeface="Lucida Sans" panose="020B0602030504020204" pitchFamily="34" charset="0"/>
              </a:rPr>
              <a:t>Entomophaga</a:t>
            </a:r>
            <a:r>
              <a:rPr lang="en-US" dirty="0">
                <a:solidFill>
                  <a:srgbClr val="000099"/>
                </a:solidFill>
                <a:latin typeface="Lucida Sans" panose="020B0602030504020204" pitchFamily="34" charset="0"/>
              </a:rPr>
              <a:t>. </a:t>
            </a:r>
            <a:r>
              <a:rPr lang="en-US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17:27-48.</a:t>
            </a:r>
            <a:endParaRPr lang="en-US" altLang="en-US" dirty="0" smtClean="0">
              <a:solidFill>
                <a:srgbClr val="000099"/>
              </a:solidFill>
              <a:latin typeface="Lucida Sans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5061"/>
            <a:ext cx="234791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5272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Develop QC for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Mass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Rearing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Insects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2055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48163"/>
            <a:ext cx="983301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47664" y="152400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Develop QC for Mass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Rearing Insects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44" y="1607146"/>
            <a:ext cx="8458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rgbClr val="000099"/>
                </a:solidFill>
                <a:latin typeface="Lucida Sans" panose="020B0602030504020204" pitchFamily="34" charset="0"/>
              </a:rPr>
              <a:t>1976- </a:t>
            </a:r>
            <a:r>
              <a:rPr lang="en-US" altLang="en-US" sz="3200" dirty="0">
                <a:solidFill>
                  <a:srgbClr val="000099"/>
                </a:solidFill>
                <a:latin typeface="Lucida Sans" panose="020B0602030504020204" pitchFamily="34" charset="0"/>
              </a:rPr>
              <a:t>XX </a:t>
            </a:r>
            <a:r>
              <a:rPr lang="en-US" altLang="en-US" sz="3200" dirty="0">
                <a:solidFill>
                  <a:srgbClr val="000099"/>
                </a:solidFill>
                <a:latin typeface="Lucida Sans" panose="020B0602030504020204" pitchFamily="34" charset="0"/>
              </a:rPr>
              <a:t>International </a:t>
            </a:r>
            <a:r>
              <a:rPr lang="en-US" altLang="en-US" sz="3200" dirty="0">
                <a:solidFill>
                  <a:srgbClr val="000099"/>
                </a:solidFill>
                <a:latin typeface="Lucida Sans" panose="020B0602030504020204" pitchFamily="34" charset="0"/>
              </a:rPr>
              <a:t>Congress of </a:t>
            </a:r>
            <a:r>
              <a:rPr lang="en-US" altLang="en-US" sz="3200" dirty="0">
                <a:solidFill>
                  <a:srgbClr val="000099"/>
                </a:solidFill>
                <a:latin typeface="Lucida Sans" panose="020B0602030504020204" pitchFamily="34" charset="0"/>
              </a:rPr>
              <a:t>Entomology “Characterization and Evaluation of Insect Colonies</a:t>
            </a:r>
            <a:r>
              <a:rPr lang="en-US" altLang="en-US" sz="32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” </a:t>
            </a:r>
            <a:r>
              <a:rPr lang="en-US" altLang="en-US" sz="3200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Boller</a:t>
            </a:r>
            <a:r>
              <a:rPr lang="en-US" altLang="en-US" sz="3200" dirty="0">
                <a:solidFill>
                  <a:srgbClr val="000099"/>
                </a:solidFill>
                <a:latin typeface="Lucida Sans" panose="020B0602030504020204" pitchFamily="34" charset="0"/>
              </a:rPr>
              <a:t>, Chambers, Leppla </a:t>
            </a:r>
          </a:p>
          <a:p>
            <a:pPr algn="l"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 algn="l">
              <a:buClr>
                <a:srgbClr val="FFFF00"/>
              </a:buClr>
              <a:buSzPct val="200000"/>
            </a:pPr>
            <a:r>
              <a:rPr lang="en-US" altLang="en-US" sz="3200" dirty="0" smtClean="0">
                <a:solidFill>
                  <a:srgbClr val="000099"/>
                </a:solidFill>
                <a:latin typeface="Lucida Sans" pitchFamily="34" charset="0"/>
              </a:rPr>
              <a:t>1977- Derrell Chambers, Quality control in mass rearing, Annual Review Entomology. 22:289-308.</a:t>
            </a:r>
            <a:r>
              <a:rPr lang="en-US" sz="32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WGQC (</a:t>
            </a:r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AMRQC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0" y="1403498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04059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1977: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Quality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Control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an Idea</a:t>
            </a:r>
          </a:p>
          <a:p>
            <a:pPr algn="l">
              <a:defRPr/>
            </a:pP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Book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for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Fruit Fly Workers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.  </a:t>
            </a:r>
            <a:endParaRPr lang="en-US" sz="2800" dirty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algn="l">
              <a:defRPr/>
            </a:pPr>
            <a:r>
              <a:rPr lang="en-US" sz="2800" dirty="0" err="1">
                <a:solidFill>
                  <a:srgbClr val="000099"/>
                </a:solidFill>
                <a:latin typeface="Lucida Sans" panose="020B0602030504020204" pitchFamily="34" charset="0"/>
              </a:rPr>
              <a:t>Boller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&amp; Chambers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(eds</a:t>
            </a:r>
            <a:r>
              <a:rPr lang="en-US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.)</a:t>
            </a:r>
          </a:p>
          <a:p>
            <a:pPr algn="l">
              <a:defRPr/>
            </a:pPr>
            <a:r>
              <a:rPr lang="fr-BE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(</a:t>
            </a:r>
            <a:r>
              <a:rPr lang="fr-BE" sz="2800" u="sng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www.amrqc.org</a:t>
            </a:r>
            <a:r>
              <a:rPr lang="fr-BE" sz="2800" dirty="0">
                <a:solidFill>
                  <a:srgbClr val="000099"/>
                </a:solidFill>
                <a:latin typeface="Lucida Sans" panose="020B0602030504020204" pitchFamily="34" charset="0"/>
              </a:rPr>
              <a:t>)</a:t>
            </a:r>
            <a:endParaRPr lang="en-GB" sz="2800" dirty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algn="l">
              <a:defRPr/>
            </a:pPr>
            <a:endParaRPr lang="en-US" sz="2800" dirty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algn="l">
              <a:defRPr/>
            </a:pPr>
            <a:r>
              <a:rPr lang="en-US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1980: </a:t>
            </a:r>
            <a:r>
              <a:rPr lang="en-US" sz="2800" dirty="0">
                <a:solidFill>
                  <a:srgbClr val="000099"/>
                </a:solidFill>
                <a:latin typeface="Lucida Sans" panose="020B0602030504020204" pitchFamily="34" charset="0"/>
              </a:rPr>
              <a:t>Established IOBC</a:t>
            </a:r>
            <a:r>
              <a:rPr lang="en-US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, WGQC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(AMRQC, MRQA)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fr-BE" sz="2800" dirty="0" smtClean="0">
              <a:solidFill>
                <a:srgbClr val="000099"/>
              </a:solidFill>
              <a:latin typeface="Lucida Sans" panose="020B0602030504020204" pitchFamily="34" charset="0"/>
              <a:ea typeface="Times New Roman"/>
              <a:cs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fr-BE" sz="2800" dirty="0" smtClean="0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1982: </a:t>
            </a:r>
            <a:r>
              <a:rPr lang="fr-BE" sz="2800" dirty="0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first workshop of WGQC in Gainesville, FL: </a:t>
            </a:r>
            <a:r>
              <a:rPr lang="fr-BE" sz="2800" dirty="0" err="1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emphasis</a:t>
            </a:r>
            <a:r>
              <a:rPr lang="fr-BE" sz="2800" dirty="0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 on mass </a:t>
            </a:r>
            <a:r>
              <a:rPr lang="fr-BE" sz="2800" dirty="0" err="1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rearing</a:t>
            </a:r>
            <a:r>
              <a:rPr lang="fr-BE" sz="2800" dirty="0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 for </a:t>
            </a:r>
            <a:r>
              <a:rPr lang="fr-BE" sz="2800" dirty="0" smtClean="0">
                <a:solidFill>
                  <a:srgbClr val="000099"/>
                </a:solidFill>
                <a:latin typeface="Lucida Sans" panose="020B0602030504020204" pitchFamily="34" charset="0"/>
                <a:ea typeface="Times New Roman"/>
                <a:cs typeface="Times New Roman"/>
              </a:rPr>
              <a:t>SIT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8" y="6019800"/>
            <a:ext cx="8374136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7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9" y="5661248"/>
            <a:ext cx="970834" cy="10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6096000"/>
            <a:ext cx="21789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 dirty="0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 dirty="0">
              <a:solidFill>
                <a:srgbClr val="009E47"/>
              </a:solidFill>
              <a:latin typeface="Arial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56" y="1484784"/>
            <a:ext cx="22359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59632" y="44624"/>
            <a:ext cx="6912768" cy="1358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BE" altLang="nl-BE" sz="4000" smtClean="0">
                <a:solidFill>
                  <a:srgbClr val="002060"/>
                </a:solidFill>
                <a:latin typeface="Lucida Sans" panose="020B0602030504020204" pitchFamily="34" charset="0"/>
              </a:rPr>
              <a:t>Develop QC for Mass</a:t>
            </a:r>
            <a:br>
              <a:rPr lang="fr-BE" altLang="nl-BE" sz="4000" smtClean="0">
                <a:solidFill>
                  <a:srgbClr val="002060"/>
                </a:solidFill>
                <a:latin typeface="Lucida Sans" panose="020B0602030504020204" pitchFamily="34" charset="0"/>
              </a:rPr>
            </a:br>
            <a:r>
              <a:rPr lang="fr-BE" altLang="nl-BE" sz="4000" smtClean="0">
                <a:solidFill>
                  <a:srgbClr val="002060"/>
                </a:solidFill>
                <a:latin typeface="Lucida Sans" panose="020B0602030504020204" pitchFamily="34" charset="0"/>
              </a:rPr>
              <a:t>Rearing Insects</a:t>
            </a:r>
            <a:endParaRPr lang="en-GB" altLang="nl-BE" sz="4000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648"/>
            <a:ext cx="8675688" cy="743957"/>
          </a:xfrm>
        </p:spPr>
        <p:txBody>
          <a:bodyPr/>
          <a:lstStyle/>
          <a:p>
            <a:pPr eaLnBrk="1" hangingPunct="1"/>
            <a:r>
              <a:rPr lang="fr-BE" altLang="nl-BE" sz="3800" b="1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A BRIEF HISTORY OF THE GROUP</a:t>
            </a:r>
            <a:endParaRPr lang="en-GB" altLang="nl-BE" sz="3800" b="1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6842720" cy="4114800"/>
          </a:xfrm>
        </p:spPr>
        <p:txBody>
          <a:bodyPr>
            <a:normAutofit fontScale="85000" lnSpcReduction="20000"/>
          </a:bodyPr>
          <a:lstStyle/>
          <a:p>
            <a:pPr marL="285750" indent="-285750" eaLnBrk="1" hangingPunct="1">
              <a:defRPr/>
            </a:pP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1991: 5th workshop of WGQC in Wageningen, The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Netherlands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: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under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the guidance of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Joop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van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Lenteren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Franz Bigler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emphasis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shifted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towards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the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development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quality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control guidelines for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natural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enemies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</a:p>
          <a:p>
            <a:pPr marL="285750" indent="-285750" eaLnBrk="1" hangingPunct="1">
              <a:defRPr/>
            </a:pPr>
            <a:endParaRPr lang="fr-BE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marL="285750" indent="-285750" eaLnBrk="1" hangingPunct="1">
              <a:defRPr/>
            </a:pP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1998: WGQC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was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combined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with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newly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formed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group on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artificial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rearing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of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entomophagous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insects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renamed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the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Arthropod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Mass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Rearing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and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Quality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Control (AMRQC) </a:t>
            </a:r>
            <a:r>
              <a:rPr lang="fr-BE" dirty="0" err="1" smtClean="0">
                <a:solidFill>
                  <a:srgbClr val="000099"/>
                </a:solidFill>
                <a:latin typeface="Lucida Sans" panose="020B0602030504020204" pitchFamily="34" charset="0"/>
              </a:rPr>
              <a:t>working</a:t>
            </a:r>
            <a:r>
              <a:rPr lang="fr-BE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 group</a:t>
            </a:r>
          </a:p>
          <a:p>
            <a:pPr marL="0" indent="0" eaLnBrk="1" hangingPunct="1">
              <a:defRPr/>
            </a:pPr>
            <a:endParaRPr lang="fr-BE" sz="2800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  <a:p>
            <a:pPr marL="0" indent="0" eaLnBrk="1" hangingPunct="1">
              <a:defRPr/>
            </a:pPr>
            <a:endParaRPr lang="fr-BE" dirty="0" smtClean="0"/>
          </a:p>
          <a:p>
            <a:pPr marL="0" indent="0" eaLnBrk="1" hangingPunct="1">
              <a:defRPr/>
            </a:pPr>
            <a:endParaRPr lang="en-GB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6019800"/>
            <a:ext cx="9129712" cy="660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nl-BE" sz="2400" b="1">
                <a:solidFill>
                  <a:srgbClr val="009E47"/>
                </a:solidFill>
                <a:latin typeface="Arial" charset="0"/>
              </a:rPr>
              <a:t>IOBC/MRQA</a:t>
            </a:r>
            <a:endParaRPr lang="en-GB" altLang="nl-BE" sz="2400" b="1">
              <a:solidFill>
                <a:srgbClr val="009E47"/>
              </a:solidFill>
              <a:latin typeface="Arial" charset="0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latin typeface="Times New Roman" charset="0"/>
            </a:endParaRPr>
          </a:p>
        </p:txBody>
      </p:sp>
      <p:pic>
        <p:nvPicPr>
          <p:cNvPr id="8199" name="Afbeelding 9" descr="IOB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98" y="5648163"/>
            <a:ext cx="983302" cy="10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87" y="1628800"/>
            <a:ext cx="1504260" cy="16847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86" y="3573016"/>
            <a:ext cx="1495551" cy="1944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2026</TotalTime>
  <Words>955</Words>
  <Application>Microsoft Office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Lucida Sans</vt:lpstr>
      <vt:lpstr>Wingdings</vt:lpstr>
      <vt:lpstr>Thermal</vt:lpstr>
      <vt:lpstr>The History of the IOBC  Global Working Group-  Mass Rearing and Quality Assurance</vt:lpstr>
      <vt:lpstr>IOBC is an Advocate for the Biological Control Community</vt:lpstr>
      <vt:lpstr>MISSION STATEMENT OF MRQA</vt:lpstr>
      <vt:lpstr>Field Application Excursion Cali, Colombia 1998</vt:lpstr>
      <vt:lpstr>PowerPoint Presentation</vt:lpstr>
      <vt:lpstr>Develop QC for Mass Rearing Insects</vt:lpstr>
      <vt:lpstr>PowerPoint Presentation</vt:lpstr>
      <vt:lpstr>PowerPoint Presentation</vt:lpstr>
      <vt:lpstr>A BRIEF HISTORY OF THE GROUP</vt:lpstr>
      <vt:lpstr>A BRIEF HISTORY OF THE GROUP</vt:lpstr>
      <vt:lpstr>A BRIEF HISTORY OF THE GROUP</vt:lpstr>
      <vt:lpstr>A BRIEF HISTORY OF THE GROUP</vt:lpstr>
      <vt:lpstr>ACTIVITIES OF MRQA</vt:lpstr>
      <vt:lpstr>QC Guidelines</vt:lpstr>
      <vt:lpstr>CLIENTELE OF MRQA</vt:lpstr>
      <vt:lpstr>MRQA Workshops</vt:lpstr>
      <vt:lpstr>Workshops of the IOBC,  WGQC (AMRQC, MRQA)</vt:lpstr>
      <vt:lpstr>MRQA Website</vt:lpstr>
      <vt:lpstr>Proceedings of 8th/9th and 11th Workshops</vt:lpstr>
      <vt:lpstr>MRQA Website</vt:lpstr>
      <vt:lpstr>FUTURE CHALLENGES</vt:lpstr>
    </vt:vector>
  </TitlesOfParts>
  <Company>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IOBC-AMRQC Working Group,  an advocate for quality control of arthropods reared for integrated pest management</dc:title>
  <dc:creator>Patrick De Clercq</dc:creator>
  <cp:lastModifiedBy>IFAS Entomology &amp; Nematology</cp:lastModifiedBy>
  <cp:revision>118</cp:revision>
  <dcterms:created xsi:type="dcterms:W3CDTF">2003-10-02T13:21:38Z</dcterms:created>
  <dcterms:modified xsi:type="dcterms:W3CDTF">2017-11-10T18:40:02Z</dcterms:modified>
</cp:coreProperties>
</file>